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98" r:id="rId5"/>
    <p:sldId id="721" r:id="rId6"/>
    <p:sldId id="720" r:id="rId7"/>
    <p:sldId id="723" r:id="rId8"/>
    <p:sldId id="724" r:id="rId9"/>
    <p:sldId id="725" r:id="rId10"/>
    <p:sldId id="726" r:id="rId11"/>
    <p:sldId id="727" r:id="rId12"/>
    <p:sldId id="718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282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27.02.2023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08418-4E38-4447-BD9D-5A8B957B1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4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0706E0-56F0-46AA-B2C0-62705933D76C}"/>
              </a:ext>
            </a:extLst>
          </p:cNvPr>
          <p:cNvSpPr/>
          <p:nvPr userDrawn="1"/>
        </p:nvSpPr>
        <p:spPr>
          <a:xfrm rot="16200000">
            <a:off x="17349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081560"/>
            <a:ext cx="7078206" cy="3386772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31032"/>
            <a:ext cx="8055656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8DA4-663C-473B-B4B2-6C9282F6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31032"/>
            <a:ext cx="8113712" cy="1072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3502C-6E3C-4BAA-8E7B-14A9CBDF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89CE-33EB-40D0-A91F-01CB6BD4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0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AAC50-5A00-4C4B-BB7E-F3398655E253}"/>
              </a:ext>
            </a:extLst>
          </p:cNvPr>
          <p:cNvSpPr txBox="1"/>
          <p:nvPr userDrawn="1"/>
        </p:nvSpPr>
        <p:spPr>
          <a:xfrm rot="16200000">
            <a:off x="8399470" y="635293"/>
            <a:ext cx="9749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7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Leo Jih-Liang Hsieh</a:t>
            </a:r>
            <a:endParaRPr lang="fr-FR" sz="7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A43AB-17FD-454F-92E9-C91CD22234AE}"/>
              </a:ext>
            </a:extLst>
          </p:cNvPr>
          <p:cNvSpPr txBox="1"/>
          <p:nvPr userDrawn="1"/>
        </p:nvSpPr>
        <p:spPr>
          <a:xfrm rot="16200000">
            <a:off x="-729252" y="3675646"/>
            <a:ext cx="23567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27 February 2023 - 3D Printing with light (MICRO-722)</a:t>
            </a: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3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021/acsphotonics.2c0163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364/OE.44025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364/OE.44025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364/OE.48047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364/OE.480472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i.org/10.1364/OE.48047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3dprintingspeed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ABC379-E739-45F3-A8E9-252886E96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580" y="460634"/>
            <a:ext cx="7170420" cy="1013056"/>
          </a:xfrm>
        </p:spPr>
        <p:txBody>
          <a:bodyPr>
            <a:noAutofit/>
          </a:bodyPr>
          <a:lstStyle/>
          <a:p>
            <a:r>
              <a:rPr lang="en-US" sz="2600" b="0" dirty="0"/>
              <a:t>Advances in 2PP and Grey scale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6DA932-84B6-4634-8375-B62EAEE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0" y="4488180"/>
            <a:ext cx="1539240" cy="630296"/>
          </a:xfrm>
          <a:noFill/>
        </p:spPr>
        <p:txBody>
          <a:bodyPr>
            <a:normAutofit/>
          </a:bodyPr>
          <a:lstStyle/>
          <a:p>
            <a:r>
              <a:rPr lang="en-CH" sz="900" dirty="0">
                <a:solidFill>
                  <a:schemeClr val="tx1"/>
                </a:solidFill>
              </a:rPr>
              <a:t>Leo </a:t>
            </a:r>
            <a:r>
              <a:rPr lang="en-CH" sz="900" dirty="0" err="1">
                <a:solidFill>
                  <a:schemeClr val="tx1"/>
                </a:solidFill>
              </a:rPr>
              <a:t>Jih</a:t>
            </a:r>
            <a:r>
              <a:rPr lang="en-CH" sz="900" dirty="0">
                <a:solidFill>
                  <a:schemeClr val="tx1"/>
                </a:solidFill>
              </a:rPr>
              <a:t>-Liang Hsieh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L</a:t>
            </a:r>
            <a:r>
              <a:rPr lang="en-CH" sz="900" dirty="0">
                <a:solidFill>
                  <a:schemeClr val="tx1"/>
                </a:solidFill>
              </a:rPr>
              <a:t>APD</a:t>
            </a:r>
            <a:r>
              <a:rPr lang="en-US" sz="900" dirty="0">
                <a:solidFill>
                  <a:schemeClr val="tx1"/>
                </a:solidFill>
              </a:rPr>
              <a:t> and L</a:t>
            </a:r>
            <a:r>
              <a:rPr lang="en-CH" sz="900" dirty="0">
                <a:solidFill>
                  <a:schemeClr val="tx1"/>
                </a:solidFill>
              </a:rPr>
              <a:t>O</a:t>
            </a:r>
            <a:r>
              <a:rPr lang="en-US" sz="900" dirty="0">
                <a:solidFill>
                  <a:schemeClr val="tx1"/>
                </a:solidFill>
              </a:rPr>
              <a:t>, EPFL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2241B9-D9A6-B824-A7EB-F3BE65FB0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6" t="60746"/>
          <a:stretch/>
        </p:blipFill>
        <p:spPr>
          <a:xfrm>
            <a:off x="3679446" y="2571750"/>
            <a:ext cx="5329757" cy="13285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F5A17D-1C74-14D9-20D5-7F5F583D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790392"/>
            <a:ext cx="2216838" cy="29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Two-photon polymerization (2PP)</a:t>
            </a:r>
            <a:br>
              <a:rPr lang="en-CH" dirty="0"/>
            </a:br>
            <a:r>
              <a:rPr lang="en-CH" dirty="0"/>
              <a:t>T</a:t>
            </a:r>
            <a:r>
              <a:rPr lang="en-US" dirty="0"/>
              <a:t>wo-photon grayscale lithography (2GL)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744104-076C-F206-8371-C5E0E197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18" y="1026474"/>
            <a:ext cx="6250763" cy="39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3D Printers</a:t>
            </a:r>
            <a:r>
              <a:rPr lang="en-CH" dirty="0"/>
              <a:t> - </a:t>
            </a:r>
            <a:r>
              <a:rPr lang="en-US" dirty="0"/>
              <a:t>Speed vs. Voxel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2DDCA-DDE5-46D7-894D-2FC22EAE1C2A}"/>
              </a:ext>
            </a:extLst>
          </p:cNvPr>
          <p:cNvSpPr txBox="1"/>
          <p:nvPr/>
        </p:nvSpPr>
        <p:spPr>
          <a:xfrm>
            <a:off x="7282940" y="4958607"/>
            <a:ext cx="181299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https://doi.org/10.1021/acsphotonics.2c01632</a:t>
            </a:r>
            <a:endParaRPr lang="en-US" sz="7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06124-B32A-4E6A-8969-4C8CDDA3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8" y="746598"/>
            <a:ext cx="5598603" cy="40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3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2GL on F</a:t>
            </a:r>
            <a:r>
              <a:rPr lang="en-US" dirty="0" err="1"/>
              <a:t>reeform</a:t>
            </a:r>
            <a:r>
              <a:rPr lang="en-CH" dirty="0"/>
              <a:t> M</a:t>
            </a:r>
            <a:r>
              <a:rPr lang="en-US" dirty="0" err="1"/>
              <a:t>icro</a:t>
            </a:r>
            <a:r>
              <a:rPr lang="en-US" dirty="0"/>
              <a:t>-</a:t>
            </a:r>
            <a:r>
              <a:rPr lang="en-CH" dirty="0"/>
              <a:t>M</a:t>
            </a:r>
            <a:r>
              <a:rPr lang="en-US" dirty="0" err="1"/>
              <a:t>ptical</a:t>
            </a:r>
            <a:r>
              <a:rPr lang="en-US" dirty="0"/>
              <a:t> </a:t>
            </a:r>
            <a:r>
              <a:rPr lang="en-CH" dirty="0"/>
              <a:t>A</a:t>
            </a:r>
            <a:r>
              <a:rPr lang="en-US" dirty="0" err="1"/>
              <a:t>rrays</a:t>
            </a:r>
            <a:r>
              <a:rPr lang="en-US" dirty="0"/>
              <a:t> (FMOAs)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9DC4E-364B-80BD-77E4-98DAACB15D6B}"/>
              </a:ext>
            </a:extLst>
          </p:cNvPr>
          <p:cNvSpPr txBox="1"/>
          <p:nvPr/>
        </p:nvSpPr>
        <p:spPr>
          <a:xfrm>
            <a:off x="7698230" y="4986337"/>
            <a:ext cx="137537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https://doi.org/10.1364/OE.440251</a:t>
            </a:r>
            <a:endParaRPr lang="en-US" sz="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C8CEE5-089B-242B-BA22-72655B26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0" y="2066117"/>
            <a:ext cx="4039553" cy="278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047E6-6F92-6035-5BD9-C573F709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58" y="880832"/>
            <a:ext cx="4591542" cy="21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2GL on F</a:t>
            </a:r>
            <a:r>
              <a:rPr lang="en-US" dirty="0" err="1"/>
              <a:t>reeform</a:t>
            </a:r>
            <a:r>
              <a:rPr lang="en-CH" dirty="0"/>
              <a:t> M</a:t>
            </a:r>
            <a:r>
              <a:rPr lang="en-US" dirty="0" err="1"/>
              <a:t>icro</a:t>
            </a:r>
            <a:r>
              <a:rPr lang="en-US" dirty="0"/>
              <a:t>-</a:t>
            </a:r>
            <a:r>
              <a:rPr lang="en-CH" dirty="0"/>
              <a:t>M</a:t>
            </a:r>
            <a:r>
              <a:rPr lang="en-US" dirty="0" err="1"/>
              <a:t>ptical</a:t>
            </a:r>
            <a:r>
              <a:rPr lang="en-US" dirty="0"/>
              <a:t> </a:t>
            </a:r>
            <a:r>
              <a:rPr lang="en-CH" dirty="0"/>
              <a:t>A</a:t>
            </a:r>
            <a:r>
              <a:rPr lang="en-US" dirty="0" err="1"/>
              <a:t>rrays</a:t>
            </a:r>
            <a:r>
              <a:rPr lang="en-US" dirty="0"/>
              <a:t> (FMOAs)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9DC4E-364B-80BD-77E4-98DAACB15D6B}"/>
              </a:ext>
            </a:extLst>
          </p:cNvPr>
          <p:cNvSpPr txBox="1"/>
          <p:nvPr/>
        </p:nvSpPr>
        <p:spPr>
          <a:xfrm>
            <a:off x="7698230" y="4986337"/>
            <a:ext cx="137537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https://doi.org/10.1364/OE.440251</a:t>
            </a:r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2C585-0526-2E15-E4CC-E1A84623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555" y="761928"/>
            <a:ext cx="3842064" cy="3821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5CCC5-0490-85A5-67F8-DFFB2336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3" y="936492"/>
            <a:ext cx="3965013" cy="309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806AB-5F3A-6AD2-C66E-99284DFB6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43" y="4202653"/>
            <a:ext cx="4275347" cy="761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811E41-0CED-2AB4-4C45-9F81B3A69FF1}"/>
              </a:ext>
            </a:extLst>
          </p:cNvPr>
          <p:cNvSpPr txBox="1"/>
          <p:nvPr/>
        </p:nvSpPr>
        <p:spPr>
          <a:xfrm>
            <a:off x="4641796" y="4352986"/>
            <a:ext cx="1663382" cy="43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H" sz="800" dirty="0"/>
              <a:t>1330848 measured points</a:t>
            </a:r>
          </a:p>
          <a:p>
            <a:pPr>
              <a:lnSpc>
                <a:spcPct val="150000"/>
              </a:lnSpc>
            </a:pPr>
            <a:r>
              <a:rPr lang="en-CH" sz="800" dirty="0"/>
              <a:t>1331114 measured points</a:t>
            </a:r>
          </a:p>
        </p:txBody>
      </p:sp>
    </p:spTree>
    <p:extLst>
      <p:ext uri="{BB962C8B-B14F-4D97-AF65-F5344CB8AC3E}">
        <p14:creationId xmlns:p14="http://schemas.microsoft.com/office/powerpoint/2010/main" val="8735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2GL on A</a:t>
            </a:r>
            <a:r>
              <a:rPr lang="en-US" dirty="0"/>
              <a:t>spherical </a:t>
            </a:r>
            <a:r>
              <a:rPr lang="en-CH" dirty="0"/>
              <a:t>A</a:t>
            </a:r>
            <a:r>
              <a:rPr lang="en-US" dirty="0" err="1"/>
              <a:t>inglet</a:t>
            </a:r>
            <a:r>
              <a:rPr lang="en-US" dirty="0"/>
              <a:t> and </a:t>
            </a:r>
            <a:r>
              <a:rPr lang="en-CH" dirty="0"/>
              <a:t>D</a:t>
            </a:r>
            <a:r>
              <a:rPr lang="en-US" dirty="0" err="1"/>
              <a:t>oublet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9DC4E-364B-80BD-77E4-98DAACB15D6B}"/>
              </a:ext>
            </a:extLst>
          </p:cNvPr>
          <p:cNvSpPr txBox="1"/>
          <p:nvPr/>
        </p:nvSpPr>
        <p:spPr>
          <a:xfrm>
            <a:off x="7698230" y="4986337"/>
            <a:ext cx="137537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https://doi.org/10.1364/OE.480472</a:t>
            </a:r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A1E17-7851-D332-BE0E-F4B4FA86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9" y="1038011"/>
            <a:ext cx="4201021" cy="1813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CC0E8B-0437-2604-0D72-5157822F1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53" b="46667"/>
          <a:stretch/>
        </p:blipFill>
        <p:spPr>
          <a:xfrm>
            <a:off x="6574241" y="2034540"/>
            <a:ext cx="2313378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170BDC-66D7-B2F3-48BF-DEFC1CF0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918" y="3021885"/>
            <a:ext cx="500132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2GL on A</a:t>
            </a:r>
            <a:r>
              <a:rPr lang="en-US" dirty="0"/>
              <a:t>spherical </a:t>
            </a:r>
            <a:r>
              <a:rPr lang="en-CH" dirty="0"/>
              <a:t>A</a:t>
            </a:r>
            <a:r>
              <a:rPr lang="en-US" dirty="0" err="1"/>
              <a:t>inglet</a:t>
            </a:r>
            <a:r>
              <a:rPr lang="en-US" dirty="0"/>
              <a:t> and </a:t>
            </a:r>
            <a:r>
              <a:rPr lang="en-CH" dirty="0"/>
              <a:t>D</a:t>
            </a:r>
            <a:r>
              <a:rPr lang="en-US" dirty="0" err="1"/>
              <a:t>oublet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9DC4E-364B-80BD-77E4-98DAACB15D6B}"/>
              </a:ext>
            </a:extLst>
          </p:cNvPr>
          <p:cNvSpPr txBox="1"/>
          <p:nvPr/>
        </p:nvSpPr>
        <p:spPr>
          <a:xfrm>
            <a:off x="7698230" y="4986337"/>
            <a:ext cx="137537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https://doi.org/10.1364/OE.480472</a:t>
            </a:r>
            <a:endParaRPr 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5A2F2-E387-397D-3982-3F97D3B4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8" y="1203785"/>
            <a:ext cx="500132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2GL on A</a:t>
            </a:r>
            <a:r>
              <a:rPr lang="en-US" dirty="0"/>
              <a:t>spherical </a:t>
            </a:r>
            <a:r>
              <a:rPr lang="en-CH" dirty="0"/>
              <a:t>A</a:t>
            </a:r>
            <a:r>
              <a:rPr lang="en-US" dirty="0" err="1"/>
              <a:t>inglet</a:t>
            </a:r>
            <a:r>
              <a:rPr lang="en-US" dirty="0"/>
              <a:t> and </a:t>
            </a:r>
            <a:r>
              <a:rPr lang="en-CH" dirty="0"/>
              <a:t>D</a:t>
            </a:r>
            <a:r>
              <a:rPr lang="en-US" dirty="0" err="1"/>
              <a:t>oublet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9DC4E-364B-80BD-77E4-98DAACB15D6B}"/>
              </a:ext>
            </a:extLst>
          </p:cNvPr>
          <p:cNvSpPr txBox="1"/>
          <p:nvPr/>
        </p:nvSpPr>
        <p:spPr>
          <a:xfrm>
            <a:off x="7698230" y="4986337"/>
            <a:ext cx="137537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https://doi.org/10.1364/OE.480472</a:t>
            </a:r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680CA-A8E4-8777-48F6-19A7E7F4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370" y="971561"/>
            <a:ext cx="4580868" cy="3539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C4A5F-C53F-6CA5-7ED8-5B8C3DF18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1" y="1816531"/>
            <a:ext cx="3339169" cy="1698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D165E8-38DB-A0F2-290F-660E8671620E}"/>
              </a:ext>
            </a:extLst>
          </p:cNvPr>
          <p:cNvSpPr txBox="1"/>
          <p:nvPr/>
        </p:nvSpPr>
        <p:spPr>
          <a:xfrm>
            <a:off x="1051560" y="4127437"/>
            <a:ext cx="29032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100" dirty="0"/>
              <a:t>field of view of 60°</a:t>
            </a:r>
          </a:p>
          <a:p>
            <a:r>
              <a:rPr lang="en-CH" sz="1100" dirty="0"/>
              <a:t>deviations 20 nm for the bottom lens</a:t>
            </a:r>
          </a:p>
          <a:p>
            <a:r>
              <a:rPr lang="en-CH" sz="1100" dirty="0"/>
              <a:t>deviations 100 nm for the larger top lens</a:t>
            </a:r>
          </a:p>
          <a:p>
            <a:r>
              <a:rPr lang="en-CH" sz="1100" dirty="0"/>
              <a:t>resolution 645 </a:t>
            </a:r>
            <a:r>
              <a:rPr lang="en-CH" sz="1100" dirty="0" err="1"/>
              <a:t>lp</a:t>
            </a:r>
            <a:r>
              <a:rPr lang="en-CH" sz="1100" dirty="0"/>
              <a:t>/mm</a:t>
            </a:r>
          </a:p>
        </p:txBody>
      </p:sp>
    </p:spTree>
    <p:extLst>
      <p:ext uri="{BB962C8B-B14F-4D97-AF65-F5344CB8AC3E}">
        <p14:creationId xmlns:p14="http://schemas.microsoft.com/office/powerpoint/2010/main" val="206819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C2F4D-BEA4-4938-BC3B-947F4226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3D Printers</a:t>
            </a:r>
            <a:r>
              <a:rPr lang="en-CH" dirty="0"/>
              <a:t> - </a:t>
            </a:r>
            <a:r>
              <a:rPr lang="en-US" dirty="0"/>
              <a:t>Speed vs. Voxel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669E-5269-4891-97DD-F019010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2DDCA-DDE5-46D7-894D-2FC22EAE1C2A}"/>
              </a:ext>
            </a:extLst>
          </p:cNvPr>
          <p:cNvSpPr txBox="1"/>
          <p:nvPr/>
        </p:nvSpPr>
        <p:spPr>
          <a:xfrm>
            <a:off x="7950787" y="4948237"/>
            <a:ext cx="1130118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hlinkClick r:id="rId2"/>
              </a:rPr>
              <a:t>https://3dprintingspeed.com/</a:t>
            </a:r>
            <a:endParaRPr lang="en-US" sz="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272D6-0AC2-1B0E-CCCC-052F63AE38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36" y="621359"/>
            <a:ext cx="7062260" cy="4326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1DD2F9-F66E-54F9-EAC7-27C98CF90DCB}"/>
              </a:ext>
            </a:extLst>
          </p:cNvPr>
          <p:cNvSpPr txBox="1"/>
          <p:nvPr/>
        </p:nvSpPr>
        <p:spPr>
          <a:xfrm>
            <a:off x="7449625" y="1406426"/>
            <a:ext cx="1694375" cy="27673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700" dirty="0"/>
              <a:t>(1+1)PA: (1+1)-Photon Absorption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2PP: Two-Photon 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EBID: Electron Induced Deposition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AJ: Aerosol Jet 3D </a:t>
            </a:r>
            <a:r>
              <a:rPr lang="en-US" sz="700" dirty="0" err="1"/>
              <a:t>Nanoprinting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SLS: Selective Laser Sintering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ECP: Electrochemical 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DIW: Direct Ink Writing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FFF: Fused Filament Fabrication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IJ: Inkjet 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SL: (Projection Micro-)Stereolithography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CLIP: </a:t>
            </a:r>
            <a:r>
              <a:rPr lang="en-US" sz="700" dirty="0" err="1"/>
              <a:t>Continuos</a:t>
            </a:r>
            <a:r>
              <a:rPr lang="en-US" sz="700" dirty="0"/>
              <a:t> Liquid Interphase 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LS3DP: Light-Sheet 3D Printing</a:t>
            </a:r>
            <a:endParaRPr lang="en-CH" sz="700" dirty="0"/>
          </a:p>
          <a:p>
            <a:pPr>
              <a:lnSpc>
                <a:spcPct val="200000"/>
              </a:lnSpc>
            </a:pPr>
            <a:r>
              <a:rPr lang="en-US" sz="700" dirty="0"/>
              <a:t>CAL: Computed Axial Lithography</a:t>
            </a:r>
          </a:p>
        </p:txBody>
      </p:sp>
    </p:spTree>
    <p:extLst>
      <p:ext uri="{BB962C8B-B14F-4D97-AF65-F5344CB8AC3E}">
        <p14:creationId xmlns:p14="http://schemas.microsoft.com/office/powerpoint/2010/main" val="3781554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0110D308D9A4DA3F569F8937CF8F8" ma:contentTypeVersion="11" ma:contentTypeDescription="Crée un document." ma:contentTypeScope="" ma:versionID="a1199e10d76cb3f6260d5c75f0041889">
  <xsd:schema xmlns:xsd="http://www.w3.org/2001/XMLSchema" xmlns:xs="http://www.w3.org/2001/XMLSchema" xmlns:p="http://schemas.microsoft.com/office/2006/metadata/properties" xmlns:ns3="d97e643b-af2c-423d-ad73-d92d710d42d2" xmlns:ns4="823f65dc-8d17-4bc9-8e3c-1039d43753a0" targetNamespace="http://schemas.microsoft.com/office/2006/metadata/properties" ma:root="true" ma:fieldsID="810073d847eb6c9160a80954781478fb" ns3:_="" ns4:_="">
    <xsd:import namespace="d97e643b-af2c-423d-ad73-d92d710d42d2"/>
    <xsd:import namespace="823f65dc-8d17-4bc9-8e3c-1039d43753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e643b-af2c-423d-ad73-d92d710d4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f65dc-8d17-4bc9-8e3c-1039d4375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www.w3.org/XML/1998/namespace"/>
    <ds:schemaRef ds:uri="http://purl.org/dc/elements/1.1/"/>
    <ds:schemaRef ds:uri="823f65dc-8d17-4bc9-8e3c-1039d43753a0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7e643b-af2c-423d-ad73-d92d710d42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F12522-3D4D-4E9E-9704-C415A8B0B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e643b-af2c-423d-ad73-d92d710d42d2"/>
    <ds:schemaRef ds:uri="823f65dc-8d17-4bc9-8e3c-1039d4375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1925</TotalTime>
  <Words>281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Demi Cond</vt:lpstr>
      <vt:lpstr>Wingdings</vt:lpstr>
      <vt:lpstr>Thème Office</vt:lpstr>
      <vt:lpstr>Advances in 2PP and Grey scale</vt:lpstr>
      <vt:lpstr>Two-photon polymerization (2PP) Two-photon grayscale lithography (2GL)</vt:lpstr>
      <vt:lpstr>Comparing 3D Printers - Speed vs. Voxel</vt:lpstr>
      <vt:lpstr>2GL on Freeform Micro-Mptical Arrays (FMOAs)</vt:lpstr>
      <vt:lpstr>2GL on Freeform Micro-Mptical Arrays (FMOAs)</vt:lpstr>
      <vt:lpstr>2GL on Aspherical Ainglet and Doublet</vt:lpstr>
      <vt:lpstr>2GL on Aspherical Ainglet and Doublet</vt:lpstr>
      <vt:lpstr>2GL on Aspherical Ainglet and Doublet</vt:lpstr>
      <vt:lpstr>Comparing 3D Printers - Speed vs. Voxel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/>
  <cp:lastModifiedBy>Leo Hsieh</cp:lastModifiedBy>
  <cp:revision>24</cp:revision>
  <dcterms:created xsi:type="dcterms:W3CDTF">2019-04-02T06:24:35Z</dcterms:created>
  <dcterms:modified xsi:type="dcterms:W3CDTF">2023-02-27T13:40:26Z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0x010100D940110D308D9A4DA3F569F8937CF8F8</vt:lpwstr>
  </property>
</Properties>
</file>